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2" r:id="rId5"/>
    <p:sldId id="263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59" autoAdjust="0"/>
    <p:restoredTop sz="94660"/>
  </p:normalViewPr>
  <p:slideViewPr>
    <p:cSldViewPr snapToGrid="0">
      <p:cViewPr>
        <p:scale>
          <a:sx n="90" d="100"/>
          <a:sy n="90" d="100"/>
        </p:scale>
        <p:origin x="69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4-23T11:54:24.920"/>
    </inkml:context>
    <inkml:brush xml:id="br0">
      <inkml:brushProperty name="width" value="0.3" units="cm"/>
      <inkml:brushProperty name="height" value="0.6" units="cm"/>
      <inkml:brushProperty name="color" value="#E6E6E6"/>
      <inkml:brushProperty name="tip" value="rectangle"/>
      <inkml:brushProperty name="rasterOp" value="maskPen"/>
      <inkml:brushProperty name="ignorePressure" value="1"/>
    </inkml:brush>
  </inkml:definitions>
  <inkml:trace contextRef="#ctx0" brushRef="#br0">0 1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422FB1-AFE3-12B8-89DE-CC78B58E65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5A0530C-C3FB-8E99-6296-E19B580D91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63A422-4847-D1FC-D6D5-1C376CC7C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23/04/2025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FC972E-B6E0-7A90-2765-908A61EC5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1F0B46-5179-7B9E-C5CA-642F0F52F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3535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31E045-81BC-804E-AB58-701F14313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2B70B3-B53E-A5F2-3CBB-D52E9EE120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0D770D-9E5F-0D23-B794-A2F575ED1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23/04/2025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FE3A1F-6FFB-8633-8FB0-6220796A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664BB6E-D888-0E13-1093-B4A9E14C5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59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730F876-8759-2615-555D-7D8734688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148B757-C4BD-19F6-A880-BFF9F9CF9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ADB358-3504-1C06-BE53-7DB987698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23/04/2025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FB1EAA-6457-FDEB-CB8E-22E35AC00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0699A0-CD6F-2FE1-C0BC-497FF45E1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8283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FE17B7-A4DC-837B-2BA1-BD8C6E4E5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9D2AA0-F422-8A66-52F4-06B412AB6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1528F3-8C23-0C17-C7CA-962951397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23/04/2025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540303-6E88-AEDD-57A2-2FEC56605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C23426-FBC0-C2FA-40BF-531B35057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9416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F5C423-D479-B90E-536A-D05A11350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3FCBDB-72B1-F288-1833-1DDA11564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FB19EE-1D77-0984-00DB-38ACA666B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23/04/2025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42FB6A-7FCE-1119-1653-C55CCEFFC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65B47C-FC2D-8B33-92DB-0330C6D76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856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9B47A7-6470-88C5-078B-1B365E632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1B8496-EF02-F85D-136A-DB311F836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FC62540-01CB-51F4-A317-6CA110D3B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F66136-5011-B87D-8115-43C082459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23/04/2025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CCB143D-B1DA-B743-FEA5-C6D1092F8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E26B4A-B058-F38B-DF43-7CB25F97B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632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D2C5F3-6140-D468-5231-10783DE48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D8DEB8-A2BC-264A-FA13-8FE7D111F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8C07689-6566-820E-BE34-57A0EA08AA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E209A8B-6B13-FDE8-05A7-1080999BB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7BA615-B7B6-5D4D-2B26-BE5948C706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ABE70E7-0851-2F6A-84F2-034D29866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23/04/2025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EED8C31-1A57-7EF4-70BF-324A619FB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48E1F1-2B42-FAA3-5827-0E6AC119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7292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44E8B0-001C-A63A-7509-C0520D633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15965CC-9977-B338-6121-3E1FC4780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23/04/2025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3590ED2-7C7B-A7BE-983D-6B7AB4BA9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4EBB868-2EC0-7778-709F-743FA41F9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222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BAD1AD6-CF8B-428E-7846-28CFACE44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23/04/2025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DE5AA06-8D82-6E5E-DA43-0BBCFA672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4DDFBA-36A1-54C2-FC99-A8F541A3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1313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05EA8E-63BD-718C-380C-D01F52EC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9179AD-7B20-F162-E2A8-43D2D0FEC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B0BCA82-12E0-AFCB-F6F7-4E85F912C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EB23EB9-F2A9-C065-47DD-137E887CE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23/04/2025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B517C47-2306-7A09-0F77-94EF2AD83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C0F863-0C17-A27E-9A1C-CE1DB4341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685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0F4A2-F88F-DF97-4B38-49E73455B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BFC68C5-020C-0C59-BA29-47CA958817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FAFBA8B-DFD9-9F3B-67D8-3AC3C64E3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8630195-4888-E1BE-FEF7-B31F5FCF4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23/04/2025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E1A551F-E008-FC80-4997-4FF88F8EA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8560E79-5FEC-562C-EB90-0E6B5C8CF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242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540889D-4E79-E6DB-2965-BD5E0E079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3B29F7-FED7-19A6-2C11-D439B757B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CB2226-35A2-3556-1CBF-A0C9D51B1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02DCF3-EAA1-40A4-BB7F-372CDFE830F8}" type="datetimeFigureOut">
              <a:rPr lang="es-CO" smtClean="0"/>
              <a:t>23/04/2025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365BB7-E11C-8620-9D20-D83F160AF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E854E6-C8DC-24F8-8BBC-C5326F28D2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602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40C89A-C5D7-44D9-49B2-D1472B9738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INTERRUPTORES ELECTRONICOS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C2DE969-08E5-8CF0-0EBA-B0192CE195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Ing. Juan Carlos Vizcaino Aponte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63878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EC30FF9-FD14-A988-1BA5-2A5C8D07A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010" y="3761106"/>
            <a:ext cx="3476625" cy="199072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336EC8A-ED75-3A51-FC49-3F4F779DC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TRANSISTOR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E25C275-DCDC-CADB-EC74-2A6AE24BF1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69720"/>
          </a:xfrm>
        </p:spPr>
        <p:txBody>
          <a:bodyPr/>
          <a:lstStyle/>
          <a:p>
            <a:pPr marL="0" indent="0">
              <a:buNone/>
            </a:pPr>
            <a:r>
              <a:rPr lang="es-ES" b="0" i="0" dirty="0">
                <a:solidFill>
                  <a:srgbClr val="001D35"/>
                </a:solidFill>
                <a:effectLst/>
                <a:latin typeface="Google Sans"/>
              </a:rPr>
              <a:t>Un transistor puede funcionar como un interruptor al controlar el flujo de corriente entre sus terminales de colector y emisor. Al variar la señal de control en la base, se puede hacer que el transistor se mantenga en corte (apagado) o en saturación (encendido), permitiendo o bloqueando el flujo de corriente. </a:t>
            </a:r>
            <a:endParaRPr lang="es-CO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9E7A2B1-0FCF-BAE4-4B93-4C66B2E899E3}"/>
              </a:ext>
            </a:extLst>
          </p:cNvPr>
          <p:cNvSpPr txBox="1"/>
          <p:nvPr/>
        </p:nvSpPr>
        <p:spPr>
          <a:xfrm>
            <a:off x="5345180" y="3936510"/>
            <a:ext cx="5359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/>
              <a:t>Por medio de corrientes pequeñas en la base (B) puede abrir o cerra el paso entre colector y emisor. (C – E)</a:t>
            </a:r>
            <a:endParaRPr lang="es-CO" sz="2400" b="1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Entrada de lápiz 6">
                <a:extLst>
                  <a:ext uri="{FF2B5EF4-FFF2-40B4-BE49-F238E27FC236}">
                    <a16:creationId xmlns:a16="http://schemas.microsoft.com/office/drawing/2014/main" id="{14E22452-EDFD-53A3-8079-FC6F677D3552}"/>
                  </a:ext>
                </a:extLst>
              </p14:cNvPr>
              <p14:cNvContentPartPr/>
              <p14:nvPr/>
            </p14:nvContentPartPr>
            <p14:xfrm>
              <a:off x="1818044" y="5252928"/>
              <a:ext cx="360" cy="360"/>
            </p14:xfrm>
          </p:contentPart>
        </mc:Choice>
        <mc:Fallback>
          <p:pic>
            <p:nvPicPr>
              <p:cNvPr id="7" name="Entrada de lápiz 6">
                <a:extLst>
                  <a:ext uri="{FF2B5EF4-FFF2-40B4-BE49-F238E27FC236}">
                    <a16:creationId xmlns:a16="http://schemas.microsoft.com/office/drawing/2014/main" id="{14E22452-EDFD-53A3-8079-FC6F677D355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64044" y="5145288"/>
                <a:ext cx="108000" cy="21600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Imagen 10">
            <a:extLst>
              <a:ext uri="{FF2B5EF4-FFF2-40B4-BE49-F238E27FC236}">
                <a16:creationId xmlns:a16="http://schemas.microsoft.com/office/drawing/2014/main" id="{2924D9A1-65FF-19CE-EC5D-388D8417F0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4932" y="5136839"/>
            <a:ext cx="743481" cy="27232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09F5347-5459-5D50-80A4-74F55BEF3A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3204" y="5313404"/>
            <a:ext cx="743481" cy="12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553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D418FD-197B-4902-FAEC-39C2A398E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ACA734-2EAE-DCC3-CFD0-4E19B35D9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7019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levo 5V 6 Pines HK-4100">
            <a:extLst>
              <a:ext uri="{FF2B5EF4-FFF2-40B4-BE49-F238E27FC236}">
                <a16:creationId xmlns:a16="http://schemas.microsoft.com/office/drawing/2014/main" id="{40850DE4-45BE-0FE9-12AB-9C2B061E4D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714" y="3838470"/>
            <a:ext cx="3235308" cy="282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C80332EB-CA2C-61AF-F48A-007F94946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dirty="0"/>
              <a:t>RELEVO ELECTRICO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0FB7B43-C848-2D74-02EC-71AABF289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5337"/>
            <a:ext cx="10515600" cy="2402732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Un </a:t>
            </a:r>
            <a:r>
              <a:rPr lang="es-ES" b="1" dirty="0"/>
              <a:t>relevo electrónico</a:t>
            </a:r>
            <a:r>
              <a:rPr lang="es-ES" dirty="0"/>
              <a:t>, también conocido como relé o relevador, es un dispositivo electromagnético que funciona como un interruptor controlado eléctricamente. Su propósito principal es abrir o cerrar circuitos eléctricos mediante un electroimán, lo que permite controlar circuitos de alta potencia con señales de baja potencia.</a:t>
            </a:r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1026" name="Picture 2" descr="Relevo 5V 5 Pines SRD-05VDC-SL-C">
            <a:extLst>
              <a:ext uri="{FF2B5EF4-FFF2-40B4-BE49-F238E27FC236}">
                <a16:creationId xmlns:a16="http://schemas.microsoft.com/office/drawing/2014/main" id="{68AF4792-B117-7E0D-3388-49E3D1B6F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502" y="3998069"/>
            <a:ext cx="2143125" cy="227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MINI RELEVO 24VDC 11 PINES PLANOS UL-50915">
            <a:extLst>
              <a:ext uri="{FF2B5EF4-FFF2-40B4-BE49-F238E27FC236}">
                <a16:creationId xmlns:a16="http://schemas.microsoft.com/office/drawing/2014/main" id="{A2756112-409B-F6D4-52AF-2F21EF655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932" y="413300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122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C30D071-7037-16C8-8582-5E59A176E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Partes del relevo </a:t>
            </a:r>
            <a:r>
              <a:rPr lang="es-ES" b="1" dirty="0" err="1"/>
              <a:t>electrico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BDFAF40-81BC-EA6D-B064-164FFEB7F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b="1" dirty="0"/>
              <a:t>Bobina</a:t>
            </a:r>
            <a:r>
              <a:rPr lang="es-ES" dirty="0"/>
              <a:t>: Genera un campo magnético al recibir corriente eléctrica.</a:t>
            </a:r>
          </a:p>
          <a:p>
            <a:pPr marL="0" indent="0">
              <a:buNone/>
            </a:pPr>
            <a:r>
              <a:rPr lang="es-ES" b="1" dirty="0"/>
              <a:t>Armadura</a:t>
            </a:r>
            <a:r>
              <a:rPr lang="es-ES" dirty="0"/>
              <a:t>: Parte móvil que cambia el estado de los contactos.</a:t>
            </a:r>
          </a:p>
          <a:p>
            <a:pPr marL="0" indent="0">
              <a:buNone/>
            </a:pPr>
            <a:r>
              <a:rPr lang="es-ES" b="1" dirty="0"/>
              <a:t>Contactos</a:t>
            </a:r>
            <a:r>
              <a:rPr lang="es-ES" dirty="0"/>
              <a:t>: Pueden ser normalmente abiertos (NO) o cerrados (NC).</a:t>
            </a:r>
          </a:p>
          <a:p>
            <a:endParaRPr lang="es-CO" dirty="0"/>
          </a:p>
        </p:txBody>
      </p:sp>
      <p:pic>
        <p:nvPicPr>
          <p:cNvPr id="2050" name="Picture 2" descr="Símbolos de Componentes Electrónicos: Función y Significado">
            <a:extLst>
              <a:ext uri="{FF2B5EF4-FFF2-40B4-BE49-F238E27FC236}">
                <a16:creationId xmlns:a16="http://schemas.microsoft.com/office/drawing/2014/main" id="{024036D3-5F7F-90E8-B5A6-4A160FD949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60" y="3793787"/>
            <a:ext cx="4729391" cy="192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383D347-8F3E-9B43-9705-0121CBBAD4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7705" y="3429000"/>
            <a:ext cx="527538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799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AC8D94-36A7-54B7-380B-CE47FE49E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RELEVO ELECTRICO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625CF3-5988-159A-0628-2DCDAC0DB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5686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A33DB6-709D-16B9-DEF8-39BEE44D4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DIODO SCR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267C58-7F22-F7BF-27F0-8465D355C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6907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802CE7-6265-6CD3-00A7-02DFFE006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TRIAC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CDC6C67-72DA-95A0-88C1-AE8CFD540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75869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B9AAA4-0312-E6B9-C7B1-85D148507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OPTOCOPLADOR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578A85A-2FAE-456A-346B-026821805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47504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193</Words>
  <Application>Microsoft Office PowerPoint</Application>
  <PresentationFormat>Panorámica</PresentationFormat>
  <Paragraphs>15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Google Sans</vt:lpstr>
      <vt:lpstr>Tema de Office</vt:lpstr>
      <vt:lpstr>INTERRUPTORES ELECTRONICOS</vt:lpstr>
      <vt:lpstr>TRANSISTOR</vt:lpstr>
      <vt:lpstr>Presentación de PowerPoint</vt:lpstr>
      <vt:lpstr>RELEVO ELECTRICO</vt:lpstr>
      <vt:lpstr>Partes del relevo electrico</vt:lpstr>
      <vt:lpstr>RELEVO ELECTRICO</vt:lpstr>
      <vt:lpstr>DIODO SCR</vt:lpstr>
      <vt:lpstr>TRIAC</vt:lpstr>
      <vt:lpstr>OPTOCOPLADOR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2</cp:revision>
  <dcterms:created xsi:type="dcterms:W3CDTF">2025-04-03T12:04:15Z</dcterms:created>
  <dcterms:modified xsi:type="dcterms:W3CDTF">2025-04-23T13:05:30Z</dcterms:modified>
</cp:coreProperties>
</file>